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402" r:id="rId15"/>
    <p:sldId id="404" r:id="rId16"/>
    <p:sldId id="383" r:id="rId17"/>
    <p:sldId id="385" r:id="rId18"/>
    <p:sldId id="378" r:id="rId19"/>
    <p:sldId id="380" r:id="rId20"/>
    <p:sldId id="381" r:id="rId21"/>
    <p:sldId id="382" r:id="rId22"/>
    <p:sldId id="387" r:id="rId23"/>
    <p:sldId id="403" r:id="rId24"/>
    <p:sldId id="388" r:id="rId25"/>
    <p:sldId id="390" r:id="rId26"/>
    <p:sldId id="392" r:id="rId27"/>
    <p:sldId id="393" r:id="rId28"/>
    <p:sldId id="394" r:id="rId29"/>
    <p:sldId id="396" r:id="rId30"/>
    <p:sldId id="397" r:id="rId31"/>
    <p:sldId id="398" r:id="rId32"/>
    <p:sldId id="399" r:id="rId33"/>
    <p:sldId id="395" r:id="rId34"/>
    <p:sldId id="400" r:id="rId35"/>
    <p:sldId id="401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>
        <p:scale>
          <a:sx n="100" d="100"/>
          <a:sy n="100" d="100"/>
        </p:scale>
        <p:origin x="876" y="6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6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75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link.springer.com/article/10.1007/BF0174275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link.springer.com/article/10.1007/BF016509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.science/hal-04024477/document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hal.science/hal-03876090v1/file/2022_Cherriere_etal.pdf" TargetMode="External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cherrie/tutoriel_optimisation_topologique_GDR_SEED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hyperlink" Target="https://connectme.geeps.centralesupelec.fr:555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r>
              <a:rPr lang="fr-FR" dirty="0">
                <a:latin typeface="Book Antiqua" panose="02040602050305030304" pitchFamily="18" charset="0"/>
              </a:rPr>
              <a:t/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585"/>
          <a:stretch/>
        </p:blipFill>
        <p:spPr>
          <a:xfrm>
            <a:off x="7157285" y="4987649"/>
            <a:ext cx="1269072" cy="121711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32928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619602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5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34347E-7158-14EA-623D-4DE2372F2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85"/>
          <a:stretch/>
        </p:blipFill>
        <p:spPr>
          <a:xfrm>
            <a:off x="8398576" y="5010561"/>
            <a:ext cx="1204869" cy="11555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81CEA3-753A-9C89-A0B4-05C64E51C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t="16999" r="22790" b="31117"/>
          <a:stretch/>
        </p:blipFill>
        <p:spPr bwMode="auto">
          <a:xfrm>
            <a:off x="5965515" y="4948870"/>
            <a:ext cx="851557" cy="11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D8814AD-9ABD-E9EE-D1FA-589CD2F10B17}"/>
              </a:ext>
            </a:extLst>
          </p:cNvPr>
          <p:cNvSpPr txBox="1"/>
          <p:nvPr/>
        </p:nvSpPr>
        <p:spPr>
          <a:xfrm>
            <a:off x="5550277" y="6087968"/>
            <a:ext cx="184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Hage</a:t>
            </a:r>
            <a:r>
              <a:rPr lang="fr-FR" sz="900" dirty="0">
                <a:latin typeface="Book Antiqua" panose="02040602050305030304" pitchFamily="18" charset="0"/>
              </a:rPr>
              <a:t> Hassan et. al., </a:t>
            </a:r>
          </a:p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Compumag</a:t>
            </a:r>
            <a:r>
              <a:rPr lang="fr-FR" sz="900" dirty="0">
                <a:latin typeface="Book Antiqua" panose="02040602050305030304" pitchFamily="18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32E0D-ACD9-8E2A-49B6-992E8010F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DEA9E-93FF-0E4C-527B-30092B3F3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</p:spPr>
            <p:txBody>
              <a:bodyPr/>
              <a:lstStyle/>
              <a:p>
                <a:r>
                  <a:rPr lang="fr-FR" b="1" dirty="0"/>
                  <a:t>Méthode à densité </a:t>
                </a:r>
                <a:r>
                  <a:rPr lang="fr-FR" dirty="0"/>
                  <a:t>(SIMP)</a:t>
                </a:r>
              </a:p>
              <a:p>
                <a:r>
                  <a:rPr lang="en-US" sz="1600" dirty="0" err="1">
                    <a:effectLst/>
                    <a:hlinkClick r:id="rId2"/>
                  </a:rPr>
                  <a:t>Bendsøe</a:t>
                </a:r>
                <a:r>
                  <a:rPr lang="en-US" sz="1600" dirty="0">
                    <a:effectLst/>
                    <a:hlinkClick r:id="rId2"/>
                  </a:rPr>
                  <a:t>, 1989</a:t>
                </a:r>
                <a:r>
                  <a:rPr lang="en-US" sz="1600" dirty="0">
                    <a:effectLst/>
                  </a:rPr>
                  <a:t> , </a:t>
                </a:r>
                <a:r>
                  <a:rPr lang="en-US" sz="1600" dirty="0" err="1">
                    <a:effectLst/>
                    <a:hlinkClick r:id="rId3"/>
                  </a:rPr>
                  <a:t>Rozvany</a:t>
                </a:r>
                <a:r>
                  <a:rPr lang="en-US" sz="1600" dirty="0">
                    <a:effectLst/>
                    <a:hlinkClick r:id="rId3"/>
                  </a:rPr>
                  <a:t>, Zhou,  </a:t>
                </a:r>
                <a:r>
                  <a:rPr lang="en-US" sz="1600" dirty="0" err="1">
                    <a:effectLst/>
                    <a:hlinkClick r:id="rId3"/>
                  </a:rPr>
                  <a:t>Birker</a:t>
                </a:r>
                <a:r>
                  <a:rPr lang="en-US" sz="1600" dirty="0">
                    <a:effectLst/>
                    <a:hlinkClick r:id="rId3"/>
                  </a:rPr>
                  <a:t>, 1992</a:t>
                </a:r>
                <a:endParaRPr lang="fr-FR" sz="1600" dirty="0"/>
              </a:p>
              <a:p>
                <a:r>
                  <a:rPr lang="fr-FR" sz="2400" dirty="0"/>
                  <a:t>Le principe est de relier les propriétés matériaux à un champ de densité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/>
                  <a:t> compris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(air)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(fer), en autorisant des </a:t>
                </a:r>
                <a:r>
                  <a:rPr lang="fr-FR" sz="2400" b="1" i="1" dirty="0"/>
                  <a:t>matériaux intermédiaires </a:t>
                </a:r>
                <a:r>
                  <a:rPr lang="fr-FR" sz="2400" dirty="0"/>
                  <a:t>non-physiques.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  <a:blipFill>
                <a:blip r:embed="rId4"/>
                <a:stretch>
                  <a:fillRect l="-1035" t="-6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1E437-7C37-8D7D-8482-30F9F4B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6E6B63-3E9A-ED8A-194D-A52A1DD551CC}"/>
              </a:ext>
            </a:extLst>
          </p:cNvPr>
          <p:cNvSpPr/>
          <p:nvPr/>
        </p:nvSpPr>
        <p:spPr>
          <a:xfrm>
            <a:off x="5783770" y="3702528"/>
            <a:ext cx="535406" cy="433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1EE8B4-B6C6-167F-6F8B-3FF4FF2B00C7}"/>
              </a:ext>
            </a:extLst>
          </p:cNvPr>
          <p:cNvSpPr txBox="1"/>
          <p:nvPr/>
        </p:nvSpPr>
        <p:spPr>
          <a:xfrm>
            <a:off x="178452" y="5795268"/>
            <a:ext cx="1152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alors calculer des </a:t>
            </a:r>
            <a:r>
              <a:rPr lang="fr-FR" sz="2400" b="1" dirty="0">
                <a:latin typeface="Book Antiqua" panose="02040602050305030304" pitchFamily="18" charset="0"/>
              </a:rPr>
              <a:t>dérivées</a:t>
            </a:r>
            <a:r>
              <a:rPr lang="fr-FR" sz="2400" dirty="0">
                <a:latin typeface="Book Antiqua" panose="02040602050305030304" pitchFamily="18" charset="0"/>
              </a:rPr>
              <a:t> et utiliser une </a:t>
            </a:r>
            <a:r>
              <a:rPr lang="fr-FR" sz="2400" b="1" dirty="0">
                <a:latin typeface="Book Antiqua" panose="02040602050305030304" pitchFamily="18" charset="0"/>
              </a:rPr>
              <a:t>descente de gradient</a:t>
            </a:r>
            <a:r>
              <a:rPr lang="fr-FR" sz="2400" dirty="0">
                <a:latin typeface="Book Antiqua" panose="02040602050305030304" pitchFamily="18" charset="0"/>
              </a:rPr>
              <a:t> (</a:t>
            </a:r>
            <a:r>
              <a:rPr lang="fr-FR" sz="2400" i="1" dirty="0">
                <a:latin typeface="Book Antiqua" panose="02040602050305030304" pitchFamily="18" charset="0"/>
              </a:rPr>
              <a:t>rapide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AD2FBD-183C-0A24-A958-96A90D9C1E88}"/>
              </a:ext>
            </a:extLst>
          </p:cNvPr>
          <p:cNvSpPr txBox="1"/>
          <p:nvPr/>
        </p:nvSpPr>
        <p:spPr>
          <a:xfrm>
            <a:off x="178452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original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D95A45-F2BE-A37C-82D6-19311AFF8FFB}"/>
              </a:ext>
            </a:extLst>
          </p:cNvPr>
          <p:cNvSpPr/>
          <p:nvPr/>
        </p:nvSpPr>
        <p:spPr>
          <a:xfrm>
            <a:off x="178452" y="3118308"/>
            <a:ext cx="2562726" cy="21596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FD7D0FD-3434-36DF-22EE-9A6E7EBA7178}"/>
              </a:ext>
            </a:extLst>
          </p:cNvPr>
          <p:cNvSpPr/>
          <p:nvPr/>
        </p:nvSpPr>
        <p:spPr>
          <a:xfrm>
            <a:off x="576261" y="3589637"/>
            <a:ext cx="1183873" cy="11769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6D8C3A-6F77-5BAC-1ACC-E2FB004CAE8E}"/>
              </a:ext>
            </a:extLst>
          </p:cNvPr>
          <p:cNvSpPr/>
          <p:nvPr/>
        </p:nvSpPr>
        <p:spPr>
          <a:xfrm>
            <a:off x="6513696" y="3025120"/>
            <a:ext cx="2562726" cy="2159668"/>
          </a:xfrm>
          <a:prstGeom prst="ellipse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21578A-5A4D-A92C-7635-C1D36B682F82}"/>
              </a:ext>
            </a:extLst>
          </p:cNvPr>
          <p:cNvSpPr/>
          <p:nvPr/>
        </p:nvSpPr>
        <p:spPr>
          <a:xfrm>
            <a:off x="6911505" y="3496449"/>
            <a:ext cx="1183873" cy="1176951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34ED0-284A-4971-C49E-9140F35C201D}"/>
              </a:ext>
            </a:extLst>
          </p:cNvPr>
          <p:cNvSpPr txBox="1"/>
          <p:nvPr/>
        </p:nvSpPr>
        <p:spPr>
          <a:xfrm>
            <a:off x="7078798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relaxé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BABDF3DD-C839-7AED-CFA9-1D316261F57D}"/>
              </a:ext>
            </a:extLst>
          </p:cNvPr>
          <p:cNvSpPr/>
          <p:nvPr/>
        </p:nvSpPr>
        <p:spPr>
          <a:xfrm>
            <a:off x="1262428" y="4198142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13D77F01-C148-799F-3E01-4F906EC1319C}"/>
              </a:ext>
            </a:extLst>
          </p:cNvPr>
          <p:cNvSpPr/>
          <p:nvPr/>
        </p:nvSpPr>
        <p:spPr>
          <a:xfrm>
            <a:off x="2046122" y="3492249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250C7E5-9BCC-6C38-1092-64069737F953}"/>
              </a:ext>
            </a:extLst>
          </p:cNvPr>
          <p:cNvCxnSpPr>
            <a:cxnSpLocks/>
          </p:cNvCxnSpPr>
          <p:nvPr/>
        </p:nvCxnSpPr>
        <p:spPr>
          <a:xfrm>
            <a:off x="1459815" y="4324791"/>
            <a:ext cx="1815378" cy="40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E8C3078-2FE1-CCBA-2BA8-BF1696166001}"/>
              </a:ext>
            </a:extLst>
          </p:cNvPr>
          <p:cNvSpPr/>
          <p:nvPr/>
        </p:nvSpPr>
        <p:spPr>
          <a:xfrm>
            <a:off x="2249905" y="2991928"/>
            <a:ext cx="2601372" cy="505376"/>
          </a:xfrm>
          <a:custGeom>
            <a:avLst/>
            <a:gdLst>
              <a:gd name="connsiteX0" fmla="*/ 0 w 2701090"/>
              <a:gd name="connsiteY0" fmla="*/ 505376 h 505376"/>
              <a:gd name="connsiteX1" fmla="*/ 992606 w 2701090"/>
              <a:gd name="connsiteY1" fmla="*/ 49 h 505376"/>
              <a:gd name="connsiteX2" fmla="*/ 2701090 w 2701090"/>
              <a:gd name="connsiteY2" fmla="*/ 481313 h 5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090" h="505376">
                <a:moveTo>
                  <a:pt x="0" y="505376"/>
                </a:moveTo>
                <a:cubicBezTo>
                  <a:pt x="271212" y="254717"/>
                  <a:pt x="542424" y="4059"/>
                  <a:pt x="992606" y="49"/>
                </a:cubicBezTo>
                <a:cubicBezTo>
                  <a:pt x="1442788" y="-3961"/>
                  <a:pt x="2071939" y="238676"/>
                  <a:pt x="2701090" y="4813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1512DA3-747F-79E6-9F7D-DF22E6A4A5D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1277" y="3473241"/>
            <a:ext cx="8037" cy="54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EC2BAA7-BB2B-B0FC-4790-EF01EEAA9B51}"/>
              </a:ext>
            </a:extLst>
          </p:cNvPr>
          <p:cNvGrpSpPr/>
          <p:nvPr/>
        </p:nvGrpSpPr>
        <p:grpSpPr>
          <a:xfrm>
            <a:off x="2884711" y="3202339"/>
            <a:ext cx="2802969" cy="1982449"/>
            <a:chOff x="2884711" y="4168751"/>
            <a:chExt cx="2802969" cy="19824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F14798F-ED96-8154-0B61-1468D06F308D}"/>
                </a:ext>
              </a:extLst>
            </p:cNvPr>
            <p:cNvGrpSpPr/>
            <p:nvPr/>
          </p:nvGrpSpPr>
          <p:grpSpPr>
            <a:xfrm>
              <a:off x="3137068" y="4301288"/>
              <a:ext cx="2550612" cy="1849912"/>
              <a:chOff x="3137068" y="4301288"/>
              <a:chExt cx="2550612" cy="1849912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01A4877-437C-602F-F925-B41FE53D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385" y="5769095"/>
                <a:ext cx="2196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F7FD7E47-7DC8-CB60-BD18-C2F5D2D9F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627" y="4301288"/>
                <a:ext cx="0" cy="154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11F4E-E9A5-8F2A-2C05-7AEC5F1A7502}"/>
                  </a:ext>
                </a:extLst>
              </p:cNvPr>
              <p:cNvSpPr txBox="1"/>
              <p:nvPr/>
            </p:nvSpPr>
            <p:spPr>
              <a:xfrm>
                <a:off x="3137068" y="57796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A1C3464B-ACD9-154C-2465-B0FDB740BF26}"/>
                  </a:ext>
                </a:extLst>
              </p:cNvPr>
              <p:cNvSpPr txBox="1"/>
              <p:nvPr/>
            </p:nvSpPr>
            <p:spPr>
              <a:xfrm>
                <a:off x="4724577" y="57818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02A5E97-AC29-B585-E145-90408E4F1D53}"/>
                  </a:ext>
                </a:extLst>
              </p:cNvPr>
              <p:cNvCxnSpPr/>
              <p:nvPr/>
            </p:nvCxnSpPr>
            <p:spPr>
              <a:xfrm>
                <a:off x="3298062" y="4457630"/>
                <a:ext cx="1568429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7B1D022-ACD4-0601-62B3-1323594C2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137" y="4478384"/>
                <a:ext cx="0" cy="1290711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/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Étoile : 5 branches 69">
            <a:extLst>
              <a:ext uri="{FF2B5EF4-FFF2-40B4-BE49-F238E27FC236}">
                <a16:creationId xmlns:a16="http://schemas.microsoft.com/office/drawing/2014/main" id="{45376F5A-4A72-E5CF-BD5C-05EC2FCFF0C9}"/>
              </a:ext>
            </a:extLst>
          </p:cNvPr>
          <p:cNvSpPr/>
          <p:nvPr/>
        </p:nvSpPr>
        <p:spPr>
          <a:xfrm>
            <a:off x="8518751" y="3369723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toile : 5 branches 70">
            <a:extLst>
              <a:ext uri="{FF2B5EF4-FFF2-40B4-BE49-F238E27FC236}">
                <a16:creationId xmlns:a16="http://schemas.microsoft.com/office/drawing/2014/main" id="{49A05035-B4F5-5B71-0A3F-7FCA5DB24132}"/>
              </a:ext>
            </a:extLst>
          </p:cNvPr>
          <p:cNvSpPr/>
          <p:nvPr/>
        </p:nvSpPr>
        <p:spPr>
          <a:xfrm>
            <a:off x="7552592" y="3919097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35BC3EB-488A-EA48-A17B-337B25DFA178}"/>
              </a:ext>
            </a:extLst>
          </p:cNvPr>
          <p:cNvCxnSpPr/>
          <p:nvPr/>
        </p:nvCxnSpPr>
        <p:spPr>
          <a:xfrm>
            <a:off x="7757125" y="4045713"/>
            <a:ext cx="2272700" cy="38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2C345E07-AAA0-99B0-562C-9E15B3730335}"/>
              </a:ext>
            </a:extLst>
          </p:cNvPr>
          <p:cNvSpPr/>
          <p:nvPr/>
        </p:nvSpPr>
        <p:spPr>
          <a:xfrm>
            <a:off x="10051900" y="4426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415929-79C5-0260-F273-353B42B25325}"/>
              </a:ext>
            </a:extLst>
          </p:cNvPr>
          <p:cNvSpPr/>
          <p:nvPr/>
        </p:nvSpPr>
        <p:spPr>
          <a:xfrm>
            <a:off x="11163944" y="356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02515C54-0800-1CEA-0DB2-5B5C51C361BA}"/>
              </a:ext>
            </a:extLst>
          </p:cNvPr>
          <p:cNvSpPr/>
          <p:nvPr/>
        </p:nvSpPr>
        <p:spPr>
          <a:xfrm>
            <a:off x="8743950" y="3107291"/>
            <a:ext cx="2390775" cy="434003"/>
          </a:xfrm>
          <a:custGeom>
            <a:avLst/>
            <a:gdLst>
              <a:gd name="connsiteX0" fmla="*/ 0 w 2390775"/>
              <a:gd name="connsiteY0" fmla="*/ 276841 h 434003"/>
              <a:gd name="connsiteX1" fmla="*/ 1071563 w 2390775"/>
              <a:gd name="connsiteY1" fmla="*/ 2997 h 434003"/>
              <a:gd name="connsiteX2" fmla="*/ 2390775 w 2390775"/>
              <a:gd name="connsiteY2" fmla="*/ 434003 h 4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434003">
                <a:moveTo>
                  <a:pt x="0" y="276841"/>
                </a:moveTo>
                <a:cubicBezTo>
                  <a:pt x="336550" y="126822"/>
                  <a:pt x="673101" y="-23197"/>
                  <a:pt x="1071563" y="2997"/>
                </a:cubicBezTo>
                <a:cubicBezTo>
                  <a:pt x="1470025" y="29191"/>
                  <a:pt x="1930400" y="231597"/>
                  <a:pt x="2390775" y="43400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2EE1190-E9EC-71DE-7A2F-7FFC10752AF1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>
            <a:off x="11134725" y="3541294"/>
            <a:ext cx="35914" cy="26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9668DE7-5671-A748-747D-F7E57A64B795}"/>
              </a:ext>
            </a:extLst>
          </p:cNvPr>
          <p:cNvSpPr txBox="1"/>
          <p:nvPr/>
        </p:nvSpPr>
        <p:spPr>
          <a:xfrm>
            <a:off x="6319176" y="5275938"/>
            <a:ext cx="573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Il existe une </a:t>
            </a:r>
            <a:r>
              <a:rPr lang="fr-FR" b="1" i="1" dirty="0">
                <a:latin typeface="Book Antiqua" panose="02040602050305030304" pitchFamily="18" charset="0"/>
              </a:rPr>
              <a:t>grande variété </a:t>
            </a:r>
            <a:r>
              <a:rPr lang="fr-FR" i="1" dirty="0">
                <a:latin typeface="Book Antiqua" panose="02040602050305030304" pitchFamily="18" charset="0"/>
              </a:rPr>
              <a:t>d’interpolations possibles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BC1F62A-996E-9E8C-5B1F-486D604EC2A2}"/>
              </a:ext>
            </a:extLst>
          </p:cNvPr>
          <p:cNvGrpSpPr/>
          <p:nvPr/>
        </p:nvGrpSpPr>
        <p:grpSpPr>
          <a:xfrm>
            <a:off x="9392895" y="3273186"/>
            <a:ext cx="2799105" cy="1849912"/>
            <a:chOff x="2888575" y="4301288"/>
            <a:chExt cx="2799105" cy="1849912"/>
          </a:xfrm>
        </p:grpSpPr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A4C04C7-31D1-A0CD-5A1C-083081B4E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85" y="5769095"/>
              <a:ext cx="2196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CF120FC-39F9-B5E3-02F6-1927678E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627" y="4301288"/>
              <a:ext cx="0" cy="15450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19E0B6A-966E-0CE8-834C-6F8A909CC7DC}"/>
                </a:ext>
              </a:extLst>
            </p:cNvPr>
            <p:cNvSpPr txBox="1"/>
            <p:nvPr/>
          </p:nvSpPr>
          <p:spPr>
            <a:xfrm>
              <a:off x="3137068" y="57796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8BCA75E-341C-D59D-CBC8-0B2F58EA3C02}"/>
                </a:ext>
              </a:extLst>
            </p:cNvPr>
            <p:cNvSpPr txBox="1"/>
            <p:nvPr/>
          </p:nvSpPr>
          <p:spPr>
            <a:xfrm>
              <a:off x="4724577" y="57818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/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/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8A72ADC-9A14-0457-3A3D-9500E67C93B7}"/>
                </a:ext>
              </a:extLst>
            </p:cNvPr>
            <p:cNvSpPr/>
            <p:nvPr/>
          </p:nvSpPr>
          <p:spPr>
            <a:xfrm>
              <a:off x="4851277" y="4432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D1C3E23-95C6-651D-1870-0E4168CCF675}"/>
                </a:ext>
              </a:extLst>
            </p:cNvPr>
            <p:cNvCxnSpPr/>
            <p:nvPr/>
          </p:nvCxnSpPr>
          <p:spPr>
            <a:xfrm>
              <a:off x="3298062" y="4457630"/>
              <a:ext cx="15684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07227E7E-F72B-B4EC-636B-2E7B6274B0E8}"/>
                </a:ext>
              </a:extLst>
            </p:cNvPr>
            <p:cNvCxnSpPr>
              <a:cxnSpLocks/>
              <a:endCxn id="61" idx="4"/>
            </p:cNvCxnSpPr>
            <p:nvPr/>
          </p:nvCxnSpPr>
          <p:spPr>
            <a:xfrm flipV="1">
              <a:off x="4874137" y="4478384"/>
              <a:ext cx="0" cy="129071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9805E28-B6CD-9DE9-106B-67064CC48746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9790947" y="3443587"/>
            <a:ext cx="1571345" cy="1227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6B40B90-2CE2-55C9-3A28-A1FB26B49908}"/>
              </a:ext>
            </a:extLst>
          </p:cNvPr>
          <p:cNvSpPr/>
          <p:nvPr/>
        </p:nvSpPr>
        <p:spPr>
          <a:xfrm>
            <a:off x="11349417" y="3404024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524AF-1B82-BC03-8175-8FE1160989FE}"/>
              </a:ext>
            </a:extLst>
          </p:cNvPr>
          <p:cNvSpPr/>
          <p:nvPr/>
        </p:nvSpPr>
        <p:spPr>
          <a:xfrm>
            <a:off x="9754365" y="4633575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66DC9E-570D-71C7-76C2-CC7AD78C0C1D}"/>
              </a:ext>
            </a:extLst>
          </p:cNvPr>
          <p:cNvSpPr/>
          <p:nvPr/>
        </p:nvSpPr>
        <p:spPr>
          <a:xfrm>
            <a:off x="4839236" y="3464771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B3F788-27A5-7B55-3EC0-A57E7EB8E7F9}"/>
              </a:ext>
            </a:extLst>
          </p:cNvPr>
          <p:cNvSpPr/>
          <p:nvPr/>
        </p:nvSpPr>
        <p:spPr>
          <a:xfrm>
            <a:off x="3257588" y="4694769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9AEB779A-70FA-6980-C51F-42423239C90B}"/>
              </a:ext>
            </a:extLst>
          </p:cNvPr>
          <p:cNvSpPr/>
          <p:nvPr/>
        </p:nvSpPr>
        <p:spPr>
          <a:xfrm>
            <a:off x="9810750" y="3476625"/>
            <a:ext cx="1538288" cy="1200150"/>
          </a:xfrm>
          <a:custGeom>
            <a:avLst/>
            <a:gdLst>
              <a:gd name="connsiteX0" fmla="*/ 0 w 1538288"/>
              <a:gd name="connsiteY0" fmla="*/ 1200150 h 1200150"/>
              <a:gd name="connsiteX1" fmla="*/ 1128713 w 1538288"/>
              <a:gd name="connsiteY1" fmla="*/ 823913 h 1200150"/>
              <a:gd name="connsiteX2" fmla="*/ 1538288 w 1538288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88" h="1200150">
                <a:moveTo>
                  <a:pt x="0" y="1200150"/>
                </a:moveTo>
                <a:cubicBezTo>
                  <a:pt x="436166" y="1112044"/>
                  <a:pt x="872332" y="1023938"/>
                  <a:pt x="1128713" y="823913"/>
                </a:cubicBezTo>
                <a:cubicBezTo>
                  <a:pt x="1385094" y="623888"/>
                  <a:pt x="1461691" y="311944"/>
                  <a:pt x="1538288" y="0"/>
                </a:cubicBezTo>
              </a:path>
            </a:pathLst>
          </a:cu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20A6A4BD-6B2B-B8E0-F3C4-E61787FC777B}"/>
              </a:ext>
            </a:extLst>
          </p:cNvPr>
          <p:cNvSpPr/>
          <p:nvPr/>
        </p:nvSpPr>
        <p:spPr>
          <a:xfrm>
            <a:off x="9825038" y="3457575"/>
            <a:ext cx="1519237" cy="1200150"/>
          </a:xfrm>
          <a:custGeom>
            <a:avLst/>
            <a:gdLst>
              <a:gd name="connsiteX0" fmla="*/ 0 w 1519237"/>
              <a:gd name="connsiteY0" fmla="*/ 1200150 h 1200150"/>
              <a:gd name="connsiteX1" fmla="*/ 928687 w 1519237"/>
              <a:gd name="connsiteY1" fmla="*/ 719138 h 1200150"/>
              <a:gd name="connsiteX2" fmla="*/ 1519237 w 1519237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237" h="1200150">
                <a:moveTo>
                  <a:pt x="0" y="1200150"/>
                </a:moveTo>
                <a:cubicBezTo>
                  <a:pt x="337740" y="1059656"/>
                  <a:pt x="675481" y="919163"/>
                  <a:pt x="928687" y="719138"/>
                </a:cubicBezTo>
                <a:cubicBezTo>
                  <a:pt x="1181893" y="519113"/>
                  <a:pt x="1350565" y="259556"/>
                  <a:pt x="1519237" y="0"/>
                </a:cubicBezTo>
              </a:path>
            </a:pathLst>
          </a:cu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52B66D3-FB80-3D39-04FD-39D9E44ECFF5}"/>
              </a:ext>
            </a:extLst>
          </p:cNvPr>
          <p:cNvSpPr/>
          <p:nvPr/>
        </p:nvSpPr>
        <p:spPr>
          <a:xfrm>
            <a:off x="9815513" y="3437510"/>
            <a:ext cx="1557337" cy="1248790"/>
          </a:xfrm>
          <a:custGeom>
            <a:avLst/>
            <a:gdLst>
              <a:gd name="connsiteX0" fmla="*/ 0 w 1557337"/>
              <a:gd name="connsiteY0" fmla="*/ 1381125 h 1381125"/>
              <a:gd name="connsiteX1" fmla="*/ 552450 w 1557337"/>
              <a:gd name="connsiteY1" fmla="*/ 1095375 h 1381125"/>
              <a:gd name="connsiteX2" fmla="*/ 890587 w 1557337"/>
              <a:gd name="connsiteY2" fmla="*/ 300038 h 1381125"/>
              <a:gd name="connsiteX3" fmla="*/ 1557337 w 1557337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337" h="1381125">
                <a:moveTo>
                  <a:pt x="0" y="1381125"/>
                </a:moveTo>
                <a:cubicBezTo>
                  <a:pt x="202009" y="1328340"/>
                  <a:pt x="404019" y="1275556"/>
                  <a:pt x="552450" y="1095375"/>
                </a:cubicBezTo>
                <a:cubicBezTo>
                  <a:pt x="700881" y="915194"/>
                  <a:pt x="723106" y="482600"/>
                  <a:pt x="890587" y="300038"/>
                </a:cubicBezTo>
                <a:cubicBezTo>
                  <a:pt x="1058068" y="117476"/>
                  <a:pt x="1307702" y="58738"/>
                  <a:pt x="1557337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28" grpId="0" animBg="1"/>
      <p:bldP spid="29" grpId="0" animBg="1"/>
      <p:bldP spid="36" grpId="0" animBg="1"/>
      <p:bldP spid="70" grpId="0" animBg="1"/>
      <p:bldP spid="71" grpId="0" animBg="1"/>
      <p:bldP spid="78" grpId="0" animBg="1"/>
      <p:bldP spid="80" grpId="0" animBg="1"/>
      <p:bldP spid="81" grpId="0" animBg="1"/>
      <p:bldP spid="85" grpId="0"/>
      <p:bldP spid="88" grpId="0" animBg="1"/>
      <p:bldP spid="89" grpId="0" animBg="1"/>
      <p:bldP spid="90" grpId="0" animBg="1"/>
      <p:bldP spid="91" grpId="0" animBg="1"/>
      <p:bldP spid="93" grpId="0" animBg="1"/>
      <p:bldP spid="95" grpId="0" animBg="1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Extensions possibles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837389" y="1076558"/>
            <a:ext cx="259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Book Antiqua" panose="02040602050305030304" pitchFamily="18" charset="0"/>
              </a:rPr>
              <a:t>Démagnétisation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68604" y="1050612"/>
            <a:ext cx="259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Multi-matériaux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19" y="1464568"/>
            <a:ext cx="1410536" cy="123999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0" y="2870958"/>
            <a:ext cx="1407490" cy="122848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8D06CE1-2DD0-B1D0-C062-A4AF29E2764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0" y="4313547"/>
            <a:ext cx="1407492" cy="1224166"/>
          </a:xfrm>
          <a:prstGeom prst="rect">
            <a:avLst/>
          </a:prstGeom>
        </p:spPr>
      </p:pic>
      <p:sp>
        <p:nvSpPr>
          <p:cNvPr id="30" name="Flèche vers le bas 29"/>
          <p:cNvSpPr/>
          <p:nvPr/>
        </p:nvSpPr>
        <p:spPr>
          <a:xfrm>
            <a:off x="1217838" y="2782763"/>
            <a:ext cx="230588" cy="2612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vers le bas 32"/>
          <p:cNvSpPr/>
          <p:nvPr/>
        </p:nvSpPr>
        <p:spPr>
          <a:xfrm>
            <a:off x="1217838" y="4186072"/>
            <a:ext cx="230588" cy="2612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-27318" y="5650154"/>
            <a:ext cx="2780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hlinkClick r:id="rId5"/>
              </a:rPr>
              <a:t>T. </a:t>
            </a:r>
            <a:r>
              <a:rPr lang="fr-FR" sz="1200" dirty="0" err="1">
                <a:hlinkClick r:id="rId5"/>
              </a:rPr>
              <a:t>Cherrière</a:t>
            </a:r>
            <a:r>
              <a:rPr lang="fr-FR" sz="1200" dirty="0">
                <a:hlinkClick r:id="rId5"/>
              </a:rPr>
              <a:t> et. al., </a:t>
            </a:r>
            <a:r>
              <a:rPr lang="fr-FR" sz="1200" i="1" dirty="0">
                <a:hlinkClick r:id="rId5"/>
              </a:rPr>
              <a:t>Structural and </a:t>
            </a:r>
            <a:r>
              <a:rPr lang="fr-FR" sz="1200" i="1" dirty="0" err="1">
                <a:hlinkClick r:id="rId5"/>
              </a:rPr>
              <a:t>Multidisciplinary</a:t>
            </a:r>
            <a:r>
              <a:rPr lang="fr-FR" sz="1200" i="1" dirty="0">
                <a:hlinkClick r:id="rId5"/>
              </a:rPr>
              <a:t> </a:t>
            </a:r>
            <a:r>
              <a:rPr lang="fr-FR" sz="1200" i="1" dirty="0" err="1">
                <a:hlinkClick r:id="rId5"/>
              </a:rPr>
              <a:t>Optimization</a:t>
            </a:r>
            <a:r>
              <a:rPr lang="fr-FR" sz="1200" dirty="0">
                <a:hlinkClick r:id="rId5"/>
              </a:rPr>
              <a:t>, 2022 </a:t>
            </a:r>
            <a:endParaRPr lang="fr-FR" sz="1200" dirty="0"/>
          </a:p>
        </p:txBody>
      </p:sp>
      <p:sp>
        <p:nvSpPr>
          <p:cNvPr id="38" name="Rectangle 37"/>
          <p:cNvSpPr/>
          <p:nvPr/>
        </p:nvSpPr>
        <p:spPr>
          <a:xfrm>
            <a:off x="-7176" y="6126908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T. </a:t>
            </a:r>
            <a:r>
              <a:rPr lang="fr-FR" sz="1200" dirty="0" err="1"/>
              <a:t>Cherrière</a:t>
            </a:r>
            <a:r>
              <a:rPr lang="fr-FR" sz="1200" dirty="0"/>
              <a:t> et. al., </a:t>
            </a:r>
            <a:r>
              <a:rPr lang="fr-FR" sz="1200" i="1" dirty="0" err="1"/>
              <a:t>Compumag</a:t>
            </a:r>
            <a:r>
              <a:rPr lang="fr-FR" sz="1200" dirty="0"/>
              <a:t>, 2023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75524" y="5800840"/>
            <a:ext cx="223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hlinkClick r:id="rId6"/>
              </a:rPr>
              <a:t>T. </a:t>
            </a:r>
            <a:r>
              <a:rPr lang="fr-FR" sz="1200" dirty="0" err="1">
                <a:hlinkClick r:id="rId6"/>
              </a:rPr>
              <a:t>Cherrière</a:t>
            </a:r>
            <a:r>
              <a:rPr lang="fr-FR" sz="1200" dirty="0">
                <a:hlinkClick r:id="rId6"/>
              </a:rPr>
              <a:t> et. al., </a:t>
            </a:r>
            <a:r>
              <a:rPr lang="fr-FR" sz="1200" i="1" dirty="0">
                <a:hlinkClick r:id="rId6"/>
              </a:rPr>
              <a:t>IEEE Transactions on </a:t>
            </a:r>
            <a:r>
              <a:rPr lang="fr-FR" sz="1200" i="1" dirty="0" err="1">
                <a:hlinkClick r:id="rId6"/>
              </a:rPr>
              <a:t>Magnetics</a:t>
            </a:r>
            <a:r>
              <a:rPr lang="fr-FR" sz="1200" dirty="0">
                <a:hlinkClick r:id="rId6"/>
              </a:rPr>
              <a:t>, 2023</a:t>
            </a:r>
            <a:endParaRPr lang="fr-FR" sz="1200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569" y="2775118"/>
            <a:ext cx="1416759" cy="123455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321" y="4320360"/>
            <a:ext cx="1418033" cy="123455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3569" y="1465622"/>
            <a:ext cx="1416759" cy="1251298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3322731" y="4004712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Book Antiqua" panose="02040602050305030304" pitchFamily="18" charset="0"/>
              </a:rPr>
              <a:t>Aimant idéal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399592" y="5516375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>
                <a:latin typeface="Book Antiqua" panose="02040602050305030304" pitchFamily="18" charset="0"/>
              </a:rPr>
              <a:t>AlNiCo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396664-72B2-BC3E-8BF4-30A9390A2153}"/>
              </a:ext>
            </a:extLst>
          </p:cNvPr>
          <p:cNvSpPr txBox="1"/>
          <p:nvPr/>
        </p:nvSpPr>
        <p:spPr>
          <a:xfrm>
            <a:off x="5518859" y="1076558"/>
            <a:ext cx="398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Transformée de Fourier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215334-9A04-935D-29A7-D05088E0651E}"/>
              </a:ext>
            </a:extLst>
          </p:cNvPr>
          <p:cNvSpPr txBox="1"/>
          <p:nvPr/>
        </p:nvSpPr>
        <p:spPr>
          <a:xfrm>
            <a:off x="9510143" y="944866"/>
            <a:ext cx="259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Comportement ferromagnétique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56A2A22-3293-4586-7344-D29B27FE7F10}"/>
              </a:ext>
            </a:extLst>
          </p:cNvPr>
          <p:cNvGrpSpPr/>
          <p:nvPr/>
        </p:nvGrpSpPr>
        <p:grpSpPr>
          <a:xfrm>
            <a:off x="5428275" y="3845585"/>
            <a:ext cx="3988469" cy="1636671"/>
            <a:chOff x="-396275" y="7342220"/>
            <a:chExt cx="13858275" cy="5294595"/>
          </a:xfrm>
        </p:grpSpPr>
        <p:pic>
          <p:nvPicPr>
            <p:cNvPr id="7" name="Image 6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AC6D73C1-7F02-0D2B-177D-0BF55EF66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0123" y="7767907"/>
              <a:ext cx="6491876" cy="4868908"/>
            </a:xfrm>
            <a:prstGeom prst="rect">
              <a:avLst/>
            </a:prstGeom>
          </p:spPr>
        </p:pic>
        <p:pic>
          <p:nvPicPr>
            <p:cNvPr id="8" name="Image 7" descr="Une image contenant graphique&#10;&#10;Description générée automatiquement">
              <a:extLst>
                <a:ext uri="{FF2B5EF4-FFF2-40B4-BE49-F238E27FC236}">
                  <a16:creationId xmlns:a16="http://schemas.microsoft.com/office/drawing/2014/main" id="{2626B1B7-A651-5EA0-F752-4FC3045E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6275" y="7764069"/>
              <a:ext cx="6491876" cy="4868907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372B53B-D03C-9000-D5DD-AE272CBCFC65}"/>
                </a:ext>
              </a:extLst>
            </p:cNvPr>
            <p:cNvSpPr txBox="1"/>
            <p:nvPr/>
          </p:nvSpPr>
          <p:spPr>
            <a:xfrm>
              <a:off x="-368711" y="7342220"/>
              <a:ext cx="1383071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GB" sz="32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</a:t>
              </a:r>
              <a:endParaRPr lang="en-GB" dirty="0"/>
            </a:p>
          </p:txBody>
        </p:sp>
        <p:sp>
          <p:nvSpPr>
            <p:cNvPr id="12" name="Flèche : droite à entaille 11">
              <a:extLst>
                <a:ext uri="{FF2B5EF4-FFF2-40B4-BE49-F238E27FC236}">
                  <a16:creationId xmlns:a16="http://schemas.microsoft.com/office/drawing/2014/main" id="{0B2F030C-C54B-E985-DD6E-2C42E0E1BD75}"/>
                </a:ext>
              </a:extLst>
            </p:cNvPr>
            <p:cNvSpPr/>
            <p:nvPr/>
          </p:nvSpPr>
          <p:spPr>
            <a:xfrm>
              <a:off x="6095601" y="9727919"/>
              <a:ext cx="874521" cy="470603"/>
            </a:xfrm>
            <a:prstGeom prst="notchedRightArrow">
              <a:avLst/>
            </a:prstGeom>
            <a:solidFill>
              <a:srgbClr val="F5911E"/>
            </a:solidFill>
            <a:ln>
              <a:solidFill>
                <a:srgbClr val="3219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30EAF42-A2F3-12E0-AC3E-B58801A34CCE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944880" y="8198878"/>
              <a:ext cx="894723" cy="263094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20FD0581-FF82-4388-FC3C-7C4F1D557D7C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1036321" y="8716381"/>
              <a:ext cx="803286" cy="477635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C4A7A7ED-ABD3-D58B-C871-D8D2A260E4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2690" y="8312622"/>
              <a:ext cx="787586" cy="171166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2D384D89-A674-F07C-1A0B-B01107479E9D}"/>
                    </a:ext>
                  </a:extLst>
                </p:cNvPr>
                <p:cNvSpPr txBox="1"/>
                <p:nvPr/>
              </p:nvSpPr>
              <p:spPr>
                <a:xfrm>
                  <a:off x="1839603" y="8312623"/>
                  <a:ext cx="3144142" cy="298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6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fr-FR" sz="600" b="0" i="1" smtClean="0">
                            <a:latin typeface="Cambria Math" panose="02040503050406030204" pitchFamily="18" charset="0"/>
                          </a:rPr>
                          <m:t>=1,54 </m:t>
                        </m:r>
                        <m:r>
                          <m:rPr>
                            <m:sty m:val="p"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6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6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2D384D89-A674-F07C-1A0B-B01107479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9603" y="8312623"/>
                  <a:ext cx="3144142" cy="298695"/>
                </a:xfrm>
                <a:prstGeom prst="rect">
                  <a:avLst/>
                </a:prstGeom>
                <a:blipFill>
                  <a:blip r:embed="rId12"/>
                  <a:stretch>
                    <a:fillRect t="-6667" b="-4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E0858CB6-42C0-C6A5-61F2-9EE7DB85796E}"/>
                    </a:ext>
                  </a:extLst>
                </p:cNvPr>
                <p:cNvSpPr txBox="1"/>
                <p:nvPr/>
              </p:nvSpPr>
              <p:spPr>
                <a:xfrm>
                  <a:off x="1839607" y="9069559"/>
                  <a:ext cx="2303195" cy="2489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5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=1,59 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5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sz="500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E0858CB6-42C0-C6A5-61F2-9EE7DB857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9607" y="9069559"/>
                  <a:ext cx="2303195" cy="248912"/>
                </a:xfrm>
                <a:prstGeom prst="rect">
                  <a:avLst/>
                </a:prstGeom>
                <a:blipFill>
                  <a:blip r:embed="rId13"/>
                  <a:stretch>
                    <a:fillRect l="-926" b="-3076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396427A6-B0A8-AE25-1F87-483E8913214B}"/>
                    </a:ext>
                  </a:extLst>
                </p:cNvPr>
                <p:cNvSpPr txBox="1"/>
                <p:nvPr/>
              </p:nvSpPr>
              <p:spPr>
                <a:xfrm>
                  <a:off x="9349227" y="9884282"/>
                  <a:ext cx="2532361" cy="2489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5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2.10</m:t>
                            </m:r>
                          </m:e>
                          <m:sup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5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396427A6-B0A8-AE25-1F87-483E89132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9227" y="9884282"/>
                  <a:ext cx="2532361" cy="248912"/>
                </a:xfrm>
                <a:prstGeom prst="rect">
                  <a:avLst/>
                </a:prstGeom>
                <a:blipFill>
                  <a:blip r:embed="rId14"/>
                  <a:stretch>
                    <a:fillRect l="-833" t="-8333" b="-4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EB390BC2-B8D4-3EC8-DBAA-15EC087790CA}"/>
                    </a:ext>
                  </a:extLst>
                </p:cNvPr>
                <p:cNvSpPr txBox="1"/>
                <p:nvPr/>
              </p:nvSpPr>
              <p:spPr>
                <a:xfrm>
                  <a:off x="9060277" y="8355981"/>
                  <a:ext cx="2174955" cy="2489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500" b="1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fr-FR" sz="500" b="0" i="1" smtClean="0">
                            <a:latin typeface="Cambria Math" panose="02040503050406030204" pitchFamily="18" charset="0"/>
                          </a:rPr>
                          <m:t>=1,5 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5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fr-FR" sz="5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EB390BC2-B8D4-3EC8-DBAA-15EC08779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0277" y="8355981"/>
                  <a:ext cx="2174955" cy="248912"/>
                </a:xfrm>
                <a:prstGeom prst="rect">
                  <a:avLst/>
                </a:prstGeom>
                <a:blipFill>
                  <a:blip r:embed="rId15"/>
                  <a:stretch>
                    <a:fillRect l="-971" b="-3076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2A3F58B6-F219-0691-0F9C-C6DF871F7FC0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8350917" y="10008738"/>
              <a:ext cx="998311" cy="1919241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2" name="Image 3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AAB0C9C-0BCD-E3C9-21D2-6DA8DA22739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36" y="1976697"/>
            <a:ext cx="1605509" cy="1299392"/>
          </a:xfrm>
          <a:prstGeom prst="rect">
            <a:avLst/>
          </a:prstGeom>
        </p:spPr>
      </p:pic>
      <p:sp>
        <p:nvSpPr>
          <p:cNvPr id="34" name="Flèche : droite à entaille 33">
            <a:extLst>
              <a:ext uri="{FF2B5EF4-FFF2-40B4-BE49-F238E27FC236}">
                <a16:creationId xmlns:a16="http://schemas.microsoft.com/office/drawing/2014/main" id="{1E683F13-8D77-129B-4D3C-B6700EC3EFAA}"/>
              </a:ext>
            </a:extLst>
          </p:cNvPr>
          <p:cNvSpPr/>
          <p:nvPr/>
        </p:nvSpPr>
        <p:spPr>
          <a:xfrm>
            <a:off x="7422510" y="2610876"/>
            <a:ext cx="251691" cy="145473"/>
          </a:xfrm>
          <a:prstGeom prst="notchedRightArrow">
            <a:avLst/>
          </a:prstGeom>
          <a:solidFill>
            <a:srgbClr val="F5911E"/>
          </a:solidFill>
          <a:ln>
            <a:solidFill>
              <a:srgbClr val="3219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5" name="Image 3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97C5C1A-CF2A-63B9-C5CC-22B31FDB7A1E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90" y="1963903"/>
            <a:ext cx="1605509" cy="1338286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22CD53E2-B9F5-5FD4-DA4D-9B1E3DCB5445}"/>
              </a:ext>
            </a:extLst>
          </p:cNvPr>
          <p:cNvSpPr txBox="1"/>
          <p:nvPr/>
        </p:nvSpPr>
        <p:spPr>
          <a:xfrm>
            <a:off x="5666730" y="3333524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Book Antiqua" panose="02040602050305030304" pitchFamily="18" charset="0"/>
              </a:rPr>
              <a:t>Initial design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7D61D1C-B682-0929-93E5-41FC644900EA}"/>
              </a:ext>
            </a:extLst>
          </p:cNvPr>
          <p:cNvSpPr txBox="1"/>
          <p:nvPr/>
        </p:nvSpPr>
        <p:spPr>
          <a:xfrm>
            <a:off x="8024248" y="3308502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Book Antiqua" panose="02040602050305030304" pitchFamily="18" charset="0"/>
              </a:rPr>
              <a:t>Final design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DAD9DD-17B0-90EA-06F5-2F485896FF2E}"/>
              </a:ext>
            </a:extLst>
          </p:cNvPr>
          <p:cNvSpPr/>
          <p:nvPr/>
        </p:nvSpPr>
        <p:spPr>
          <a:xfrm>
            <a:off x="6162929" y="5811509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T. Gauthey et. al., </a:t>
            </a:r>
            <a:r>
              <a:rPr lang="fr-FR" sz="1200" i="1" dirty="0" err="1"/>
              <a:t>Compumag</a:t>
            </a:r>
            <a:r>
              <a:rPr lang="fr-FR" sz="1200" dirty="0"/>
              <a:t>, 2023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0A897-0C86-FC99-52C2-EE210E09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338" y="3874218"/>
            <a:ext cx="1580940" cy="15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E03D1A8-28DB-C45A-61C0-2A83A505A5B3}"/>
              </a:ext>
            </a:extLst>
          </p:cNvPr>
          <p:cNvSpPr/>
          <p:nvPr/>
        </p:nvSpPr>
        <p:spPr>
          <a:xfrm>
            <a:off x="9416053" y="5816870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M. </a:t>
            </a:r>
            <a:r>
              <a:rPr lang="fr-FR" sz="1200" dirty="0" err="1"/>
              <a:t>Hage</a:t>
            </a:r>
            <a:r>
              <a:rPr lang="fr-FR" sz="1200" dirty="0"/>
              <a:t> Hassan et al., </a:t>
            </a:r>
            <a:r>
              <a:rPr lang="fr-FR" sz="1200" dirty="0" err="1"/>
              <a:t>Compumag</a:t>
            </a:r>
            <a:r>
              <a:rPr lang="fr-FR" sz="1200" dirty="0"/>
              <a:t> 2023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97822B-4875-3A27-FF3B-92C9778C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91" y="1976697"/>
            <a:ext cx="1556599" cy="147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 animBg="1"/>
      <p:bldP spid="33" grpId="0" animBg="1"/>
      <p:bldP spid="36" grpId="0"/>
      <p:bldP spid="38" grpId="0"/>
      <p:bldP spid="37" grpId="0"/>
      <p:bldP spid="42" grpId="0"/>
      <p:bldP spid="44" grpId="0"/>
      <p:bldP spid="4" grpId="0"/>
      <p:bldP spid="6" grpId="0"/>
      <p:bldP spid="34" grpId="0" animBg="1"/>
      <p:bldP spid="43" grpId="0"/>
      <p:bldP spid="45" grpId="0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A883B1-7109-A128-8B08-D128500E2840}"/>
              </a:ext>
            </a:extLst>
          </p:cNvPr>
          <p:cNvSpPr txBox="1"/>
          <p:nvPr/>
        </p:nvSpPr>
        <p:spPr>
          <a:xfrm>
            <a:off x="823608" y="4526886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Book Antiqua" panose="02040602050305030304" pitchFamily="18" charset="0"/>
              </a:rPr>
              <a:t>On va implémenter l’optimisation topologique d’un </a:t>
            </a:r>
            <a:r>
              <a:rPr lang="fr-FR" sz="2800" b="1" dirty="0">
                <a:latin typeface="Book Antiqua" panose="02040602050305030304" pitchFamily="18" charset="0"/>
              </a:rPr>
              <a:t>transformateur</a:t>
            </a:r>
            <a:r>
              <a:rPr lang="fr-FR" sz="2800" dirty="0">
                <a:latin typeface="Book Antiqua" panose="02040602050305030304" pitchFamily="18" charset="0"/>
              </a:rPr>
              <a:t> par une </a:t>
            </a:r>
            <a:r>
              <a:rPr lang="fr-FR" sz="2800" b="1" dirty="0">
                <a:latin typeface="Book Antiqua" panose="02040602050305030304" pitchFamily="18" charset="0"/>
              </a:rPr>
              <a:t>méthode à densité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,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flexibles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258959" y="3708993"/>
            <a:ext cx="11674081" cy="2806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avez déjà suivi les instructions d’installation :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1) Ouvrez une console Anaconda et écrivez : </a:t>
            </a: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conda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activate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tutoriel_optim_topo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jupyter</a:t>
            </a:r>
            <a:r>
              <a:rPr lang="fr-FR" dirty="0">
                <a:latin typeface="Consolas" panose="020B0609020204030204" pitchFamily="49" charset="0"/>
              </a:rPr>
              <a:t> notebook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2) Ouvrez le répertoire avec l’explorateur de fichiers de </a:t>
            </a:r>
            <a:r>
              <a:rPr lang="fr-FR" dirty="0" err="1">
                <a:latin typeface="Book Antiqua" panose="02040602050305030304" pitchFamily="18" charset="0"/>
              </a:rPr>
              <a:t>Jupyter</a:t>
            </a:r>
            <a:endParaRPr lang="fr-FR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suivant sur votre bureau :</a:t>
            </a:r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4"/>
              </a:rPr>
              <a:t>https://github.com/tcherrie/tutoriel_optimisation_topologique_GDR_SEEDS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35360" y="565331"/>
            <a:ext cx="11674081" cy="2719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n’avez pas installé </a:t>
            </a:r>
            <a:r>
              <a:rPr lang="fr-FR" b="1" dirty="0" err="1">
                <a:latin typeface="Book Antiqua" panose="02040602050305030304" pitchFamily="18" charset="0"/>
              </a:rPr>
              <a:t>NGSolve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1 : Binder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Ouvrez le fichier </a:t>
            </a:r>
            <a:r>
              <a:rPr lang="fr-FR" dirty="0" err="1">
                <a:latin typeface="Book Antiqua" panose="02040602050305030304" pitchFamily="18" charset="0"/>
              </a:rPr>
              <a:t>readme</a:t>
            </a:r>
            <a:r>
              <a:rPr lang="fr-FR" dirty="0">
                <a:latin typeface="Book Antiqua" panose="02040602050305030304" pitchFamily="18" charset="0"/>
              </a:rPr>
              <a:t> du répertoire </a:t>
            </a:r>
            <a:r>
              <a:rPr lang="fr-FR" dirty="0" err="1">
                <a:latin typeface="Book Antiqua" panose="02040602050305030304" pitchFamily="18" charset="0"/>
              </a:rPr>
              <a:t>github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Cliquez sur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Espérez, et si ça se bloque, vous pouvez réessayer 2-3 fois… sinon :</a:t>
            </a: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1" y="2053037"/>
            <a:ext cx="2693988" cy="53410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22442" y="3393268"/>
            <a:ext cx="11674081" cy="170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2 : </a:t>
            </a:r>
            <a:r>
              <a:rPr lang="fr-FR" b="1" dirty="0" err="1">
                <a:latin typeface="Book Antiqua" panose="02040602050305030304" pitchFamily="18" charset="0"/>
              </a:rPr>
              <a:t>JupyterHub</a:t>
            </a:r>
            <a:r>
              <a:rPr lang="fr-FR" b="1" dirty="0">
                <a:latin typeface="Book Antiqua" panose="02040602050305030304" pitchFamily="18" charset="0"/>
              </a:rPr>
              <a:t> (</a:t>
            </a:r>
            <a:r>
              <a:rPr lang="fr-FR" b="1" dirty="0" err="1">
                <a:latin typeface="Book Antiqua" panose="02040602050305030304" pitchFamily="18" charset="0"/>
              </a:rPr>
              <a:t>GeePs</a:t>
            </a:r>
            <a:r>
              <a:rPr lang="fr-FR" b="1" dirty="0">
                <a:latin typeface="Book Antiqua" panose="0204060205030503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Se connecter à </a:t>
            </a:r>
            <a:r>
              <a:rPr lang="fr-FR" dirty="0">
                <a:latin typeface="Book Antiqua" panose="02040602050305030304" pitchFamily="18" charset="0"/>
                <a:hlinkClick r:id="rId4"/>
              </a:rPr>
              <a:t>https://connectme.geeps.centralesupelec.fr:555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S’identifier avec les id et mots de passe fournis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b="1" dirty="0">
                    <a:latin typeface="Book Antiqua" panose="02040602050305030304" pitchFamily="18" charset="0"/>
                  </a:rPr>
                  <a:t>Option 3 : Installation locale </a:t>
                </a:r>
                <a:r>
                  <a:rPr lang="fr-FR" dirty="0">
                    <a:latin typeface="Book Antiqua" panose="020406020503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≃20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fr-FR" dirty="0">
                    <a:latin typeface="Book Antiqua" panose="02040602050305030304" pitchFamily="18" charset="0"/>
                  </a:rPr>
                  <a:t>Suivre les instructions sur le </a:t>
                </a:r>
                <a:r>
                  <a:rPr lang="fr-FR" dirty="0" err="1">
                    <a:latin typeface="Book Antiqua" panose="02040602050305030304" pitchFamily="18" charset="0"/>
                  </a:rPr>
                  <a:t>readme</a:t>
                </a:r>
                <a:r>
                  <a:rPr lang="fr-FR" dirty="0">
                    <a:latin typeface="Book Antiqua" panose="02040602050305030304" pitchFamily="18" charset="0"/>
                  </a:rPr>
                  <a:t> du répertoire GitHub</a:t>
                </a:r>
                <a:endParaRPr lang="fr-FR" b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  <a:blipFill>
                <a:blip r:embed="rId5"/>
                <a:stretch>
                  <a:fillRect l="-1097" t="-10326" b="-3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43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" y="1090437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66672" y="1025586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714134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66672" y="2620258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75102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66672" y="3993719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3</a:t>
            </a:r>
            <a:r>
              <a:rPr lang="fr-FR" sz="2800" dirty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61" y="287042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/>
                  <a:t>Règle de la chaîne </a:t>
                </a:r>
                <a:r>
                  <a:rPr lang="fr-FR" sz="3200" dirty="0"/>
                  <a:t>– dérivée directionnelle</a:t>
                </a:r>
              </a:p>
              <a:p>
                <a:endParaRPr lang="fr-FR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Dérivées partielles</a:t>
            </a: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 totale (considérée comme une direction de perturbation)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>
                    <a:latin typeface="Book Antiqua" panose="0204060205030503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>
                    <a:latin typeface="Book Antiqua" panose="0204060205030503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non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/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blipFill>
                <a:blip r:embed="rId2"/>
                <a:stretch>
                  <a:fillRect l="-418" t="-2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/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blipFill>
                <a:blip r:embed="rId3"/>
                <a:stretch>
                  <a:fillRect l="-418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/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𝐾𝑎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blipFill>
                <a:blip r:embed="rId4"/>
                <a:stretch>
                  <a:fillRect l="-402" t="-1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/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24BF627-0EF4-C167-DC0A-F756D72A0133}"/>
              </a:ext>
            </a:extLst>
          </p:cNvPr>
          <p:cNvSpPr/>
          <p:nvPr/>
        </p:nvSpPr>
        <p:spPr>
          <a:xfrm rot="5400000">
            <a:off x="8354246" y="3505514"/>
            <a:ext cx="259590" cy="1144726"/>
          </a:xfrm>
          <a:prstGeom prst="rightBrace">
            <a:avLst>
              <a:gd name="adj1" fmla="val 4071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15E6-614A-1F82-26BB-E26DDAAE38B9}"/>
              </a:ext>
            </a:extLst>
          </p:cNvPr>
          <p:cNvSpPr txBox="1"/>
          <p:nvPr/>
        </p:nvSpPr>
        <p:spPr>
          <a:xfrm>
            <a:off x="6024168" y="4201173"/>
            <a:ext cx="535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Opérateur tangent (le même que dans Newton </a:t>
            </a:r>
            <a:r>
              <a:rPr lang="fr-FR" sz="16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Raphson</a:t>
            </a:r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647872" y="1440502"/>
            <a:ext cx="473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fonction, donnée par l’opposé de son gradient.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5107</Words>
  <Application>Microsoft Office PowerPoint</Application>
  <PresentationFormat>Grand écran</PresentationFormat>
  <Paragraphs>435</Paragraphs>
  <Slides>35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4" baseType="lpstr">
      <vt:lpstr>Arial</vt:lpstr>
      <vt:lpstr>Book Antiqua</vt:lpstr>
      <vt:lpstr>Calibri</vt:lpstr>
      <vt:lpstr>Calibri Light</vt:lpstr>
      <vt:lpstr>Cambria</vt:lpstr>
      <vt:lpstr>Cambria Math</vt:lpstr>
      <vt:lpstr>Consolas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Méthode de l’adjoint discrétisée (modèle non linéaire)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theodore-cherriere</cp:lastModifiedBy>
  <cp:revision>74</cp:revision>
  <dcterms:created xsi:type="dcterms:W3CDTF">2023-04-26T13:03:27Z</dcterms:created>
  <dcterms:modified xsi:type="dcterms:W3CDTF">2023-05-09T12:52:50Z</dcterms:modified>
</cp:coreProperties>
</file>